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7" r:id="rId2"/>
    <p:sldId id="256" r:id="rId3"/>
    <p:sldId id="257" r:id="rId4"/>
    <p:sldId id="269" r:id="rId5"/>
    <p:sldId id="271" r:id="rId6"/>
    <p:sldId id="258" r:id="rId7"/>
    <p:sldId id="272" r:id="rId8"/>
    <p:sldId id="259" r:id="rId9"/>
    <p:sldId id="266" r:id="rId10"/>
    <p:sldId id="261" r:id="rId11"/>
    <p:sldId id="274" r:id="rId12"/>
    <p:sldId id="262" r:id="rId13"/>
    <p:sldId id="260" r:id="rId14"/>
    <p:sldId id="263" r:id="rId15"/>
    <p:sldId id="267" r:id="rId16"/>
    <p:sldId id="265" r:id="rId17"/>
    <p:sldId id="276" r:id="rId18"/>
    <p:sldId id="264" r:id="rId19"/>
    <p:sldId id="278" r:id="rId20"/>
    <p:sldId id="273" r:id="rId21"/>
    <p:sldId id="270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D03E3-C1AD-479A-99F7-6BFC03205199}" type="datetimeFigureOut">
              <a:rPr lang="uk-UA" smtClean="0"/>
              <a:pPr/>
              <a:t>20.02.2014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2A2F3-5BEA-4EBF-95F3-F928B19D13F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2A2F3-5BEA-4EBF-95F3-F928B19D13F1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292-7D0E-499A-AE44-C8D2E02EB801}" type="datetimeFigureOut">
              <a:rPr lang="uk-UA" smtClean="0"/>
              <a:pPr/>
              <a:t>20.02.2014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9C6A-16FD-4344-870C-1C0319FD0D8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292-7D0E-499A-AE44-C8D2E02EB801}" type="datetimeFigureOut">
              <a:rPr lang="uk-UA" smtClean="0"/>
              <a:pPr/>
              <a:t>20.02.2014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9C6A-16FD-4344-870C-1C0319FD0D8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292-7D0E-499A-AE44-C8D2E02EB801}" type="datetimeFigureOut">
              <a:rPr lang="uk-UA" smtClean="0"/>
              <a:pPr/>
              <a:t>20.02.2014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9C6A-16FD-4344-870C-1C0319FD0D8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292-7D0E-499A-AE44-C8D2E02EB801}" type="datetimeFigureOut">
              <a:rPr lang="uk-UA" smtClean="0"/>
              <a:pPr/>
              <a:t>20.02.2014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9C6A-16FD-4344-870C-1C0319FD0D8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292-7D0E-499A-AE44-C8D2E02EB801}" type="datetimeFigureOut">
              <a:rPr lang="uk-UA" smtClean="0"/>
              <a:pPr/>
              <a:t>20.02.2014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9C6A-16FD-4344-870C-1C0319FD0D8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292-7D0E-499A-AE44-C8D2E02EB801}" type="datetimeFigureOut">
              <a:rPr lang="uk-UA" smtClean="0"/>
              <a:pPr/>
              <a:t>20.02.2014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9C6A-16FD-4344-870C-1C0319FD0D8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292-7D0E-499A-AE44-C8D2E02EB801}" type="datetimeFigureOut">
              <a:rPr lang="uk-UA" smtClean="0"/>
              <a:pPr/>
              <a:t>20.02.2014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9C6A-16FD-4344-870C-1C0319FD0D8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292-7D0E-499A-AE44-C8D2E02EB801}" type="datetimeFigureOut">
              <a:rPr lang="uk-UA" smtClean="0"/>
              <a:pPr/>
              <a:t>20.02.2014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9C6A-16FD-4344-870C-1C0319FD0D8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292-7D0E-499A-AE44-C8D2E02EB801}" type="datetimeFigureOut">
              <a:rPr lang="uk-UA" smtClean="0"/>
              <a:pPr/>
              <a:t>20.02.2014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9C6A-16FD-4344-870C-1C0319FD0D8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292-7D0E-499A-AE44-C8D2E02EB801}" type="datetimeFigureOut">
              <a:rPr lang="uk-UA" smtClean="0"/>
              <a:pPr/>
              <a:t>20.02.2014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9C6A-16FD-4344-870C-1C0319FD0D8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292-7D0E-499A-AE44-C8D2E02EB801}" type="datetimeFigureOut">
              <a:rPr lang="uk-UA" smtClean="0"/>
              <a:pPr/>
              <a:t>20.02.2014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9C6A-16FD-4344-870C-1C0319FD0D8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B292-7D0E-499A-AE44-C8D2E02EB801}" type="datetimeFigureOut">
              <a:rPr lang="uk-UA" smtClean="0"/>
              <a:pPr/>
              <a:t>20.02.2014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09C6A-16FD-4344-870C-1C0319FD0D8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64;&#1082;&#1086;&#1083;&#1072;\Desktop\Zvuki-kosmosa-Nasa-eto-prosto-neveroyatno-krasivo33-Track--1(muzofon.com).mp3" TargetMode="Externa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64;&#1082;&#1086;&#1083;&#1072;\Desktop\NASA-Zvuki-Kosmosa-Zemlya-ochen_-krasivaya-muzyka(muzofon.com).mp3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268760"/>
            <a:ext cx="81129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Додавання</a:t>
            </a:r>
            <a:r>
              <a:rPr lang="ru-RU" sz="5400" b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та </a:t>
            </a:r>
            <a:r>
              <a:rPr lang="ru-RU" sz="5400" b="1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віднімання</a:t>
            </a:r>
            <a:endParaRPr lang="ru-RU" sz="5400" b="1" dirty="0" smtClean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ru-RU" sz="5400" b="1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десяткових</a:t>
            </a:r>
            <a:r>
              <a:rPr lang="ru-RU" sz="5400" b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5400" b="1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дробів</a:t>
            </a:r>
            <a:endParaRPr lang="ru-RU" sz="5400" b="1" cap="none" spc="0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3789040"/>
            <a:ext cx="63317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Урок-гра</a:t>
            </a:r>
            <a:r>
              <a:rPr lang="ru-RU" sz="5400" b="1" i="1" cap="none" spc="0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ru-RU" sz="5400" b="1" i="1" cap="none" spc="0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«</a:t>
            </a:r>
            <a:r>
              <a:rPr lang="ru-RU" sz="5400" b="1" i="1" cap="none" spc="0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Хрестики-нулики</a:t>
            </a:r>
            <a:r>
              <a:rPr lang="ru-RU" sz="5400" b="1" i="1" cap="none" spc="0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2213" y="0"/>
            <a:ext cx="40700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cap="none" spc="0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Етап</a:t>
            </a:r>
            <a:r>
              <a:rPr lang="ru-RU" sz="3600" b="1" i="1" cap="none" spc="0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«</a:t>
            </a:r>
            <a:r>
              <a:rPr lang="ru-RU" sz="3600" b="1" i="1" cap="none" spc="0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Естафета</a:t>
            </a:r>
            <a:r>
              <a:rPr lang="ru-RU" sz="3600" b="1" i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»</a:t>
            </a:r>
            <a:endParaRPr lang="ru-RU" sz="3600" b="1" i="1" cap="none" spc="0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835292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3600" b="1" i="1" dirty="0" smtClean="0"/>
          </a:p>
          <a:p>
            <a:r>
              <a:rPr lang="uk-UA" sz="3600" b="1" dirty="0" smtClean="0">
                <a:solidFill>
                  <a:srgbClr val="FFFF00"/>
                </a:solidFill>
              </a:rPr>
              <a:t>Обчислити: </a:t>
            </a:r>
          </a:p>
          <a:p>
            <a:r>
              <a:rPr lang="uk-UA" sz="3600" b="1" dirty="0">
                <a:solidFill>
                  <a:srgbClr val="FFFF00"/>
                </a:solidFill>
              </a:rPr>
              <a:t> </a:t>
            </a:r>
            <a:r>
              <a:rPr lang="uk-UA" sz="3600" b="1" dirty="0" smtClean="0">
                <a:solidFill>
                  <a:srgbClr val="FFFF00"/>
                </a:solidFill>
              </a:rPr>
              <a:t>   </a:t>
            </a:r>
            <a:r>
              <a:rPr lang="uk-UA" sz="4400" b="1" dirty="0" smtClean="0">
                <a:solidFill>
                  <a:srgbClr val="FFFF00"/>
                </a:solidFill>
              </a:rPr>
              <a:t>(45,123 + 85,65) – (63,54 – 37,14)</a:t>
            </a:r>
            <a:endParaRPr lang="uk-UA" sz="4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3717032"/>
            <a:ext cx="2587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104.373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3717032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solidFill>
                  <a:srgbClr val="FFFF00"/>
                </a:solidFill>
              </a:rPr>
              <a:t>130,773 – 26,40 =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928670"/>
          <a:ext cx="7572428" cy="557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27860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860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57290" y="214290"/>
            <a:ext cx="5786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cap="none" spc="0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Карта </a:t>
            </a:r>
            <a:r>
              <a:rPr lang="ru-RU" sz="3600" b="1" i="1" cap="none" spc="0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огляду</a:t>
            </a:r>
            <a:r>
              <a:rPr lang="ru-RU" sz="3600" b="1" i="1" cap="none" spc="0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Галактики</a:t>
            </a:r>
            <a:endParaRPr lang="ru-RU" sz="3600" b="1" i="1" cap="none" spc="0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785926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3,7+4,5–1,325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4876" y="171448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0,28–0,13+4,75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43438" y="4786322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4,309+12-3,65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4786322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67,3-2,387-1,56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7346" y="0"/>
            <a:ext cx="5326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cap="none" spc="0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Карта </a:t>
            </a:r>
            <a:r>
              <a:rPr lang="ru-RU" sz="3600" b="1" i="1" cap="none" spc="0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огляду</a:t>
            </a:r>
            <a:r>
              <a:rPr lang="ru-RU" sz="3600" b="1" i="1" cap="none" spc="0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Галактики</a:t>
            </a:r>
            <a:endParaRPr lang="ru-RU" sz="3600" b="1" i="1" cap="none" spc="0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194" name="Picture 2" descr="C:\Users\Школа\Pictures\i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8195952" cy="5256584"/>
          </a:xfrm>
          <a:prstGeom prst="rect">
            <a:avLst/>
          </a:prstGeom>
          <a:noFill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41243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980728"/>
            <a:ext cx="41052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573016"/>
            <a:ext cx="40957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3573016"/>
            <a:ext cx="41148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379" y="0"/>
            <a:ext cx="5643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cap="none" spc="0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Етап</a:t>
            </a:r>
            <a:r>
              <a:rPr lang="ru-RU" sz="3600" b="1" i="1" cap="none" spc="0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«</a:t>
            </a:r>
            <a:r>
              <a:rPr lang="ru-RU" sz="3600" b="1" i="1" cap="none" spc="0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Магічний</a:t>
            </a:r>
            <a:r>
              <a:rPr lang="ru-RU" sz="3600" b="1" i="1" cap="none" spc="0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квадрат»</a:t>
            </a:r>
            <a:endParaRPr lang="ru-RU" sz="3600" b="1" i="1" cap="none" spc="0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59632" y="836712"/>
          <a:ext cx="6336705" cy="5688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35"/>
                <a:gridCol w="2112235"/>
                <a:gridCol w="2112235"/>
              </a:tblGrid>
              <a:tr h="1896211">
                <a:tc>
                  <a:txBody>
                    <a:bodyPr/>
                    <a:lstStyle/>
                    <a:p>
                      <a:pPr algn="ctr"/>
                      <a:r>
                        <a:rPr lang="uk-UA" sz="7200" dirty="0" smtClean="0"/>
                        <a:t>1,6</a:t>
                      </a:r>
                      <a:endParaRPr lang="uk-UA" sz="7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200" dirty="0" smtClean="0"/>
                        <a:t>3,2</a:t>
                      </a:r>
                      <a:endParaRPr lang="uk-UA" sz="7200" dirty="0"/>
                    </a:p>
                  </a:txBody>
                  <a:tcPr anchor="ctr"/>
                </a:tc>
              </a:tr>
              <a:tr h="1896211"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4,4</a:t>
                      </a:r>
                      <a:endParaRPr lang="uk-UA" sz="7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96211"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2,4</a:t>
                      </a:r>
                      <a:endParaRPr lang="uk-UA" sz="7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Zvuki-kosmosa-Nasa-eto-prosto-neveroyatno-krasivo33-Track--1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60432" y="4046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59632" y="548680"/>
          <a:ext cx="6336705" cy="5688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35"/>
                <a:gridCol w="2112235"/>
                <a:gridCol w="2112235"/>
              </a:tblGrid>
              <a:tr h="1896211">
                <a:tc>
                  <a:txBody>
                    <a:bodyPr/>
                    <a:lstStyle/>
                    <a:p>
                      <a:pPr algn="ctr"/>
                      <a:r>
                        <a:rPr lang="uk-UA" sz="7200" dirty="0" smtClean="0"/>
                        <a:t>1,6</a:t>
                      </a:r>
                      <a:endParaRPr lang="uk-UA" sz="7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200" dirty="0" smtClean="0"/>
                        <a:t>3,6</a:t>
                      </a:r>
                      <a:endParaRPr lang="uk-UA" sz="7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200" dirty="0" smtClean="0"/>
                        <a:t>3,2</a:t>
                      </a:r>
                      <a:endParaRPr lang="uk-UA" sz="7200" dirty="0"/>
                    </a:p>
                  </a:txBody>
                  <a:tcPr anchor="ctr"/>
                </a:tc>
              </a:tr>
              <a:tr h="1896211"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4,4</a:t>
                      </a:r>
                      <a:endParaRPr lang="uk-UA" sz="7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2,8</a:t>
                      </a:r>
                      <a:endParaRPr lang="uk-UA" sz="7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1,2</a:t>
                      </a:r>
                      <a:endParaRPr lang="uk-UA" sz="7200" b="1" dirty="0"/>
                    </a:p>
                  </a:txBody>
                  <a:tcPr anchor="ctr"/>
                </a:tc>
              </a:tr>
              <a:tr h="1896211"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2,4</a:t>
                      </a:r>
                      <a:endParaRPr lang="uk-UA" sz="7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2</a:t>
                      </a:r>
                      <a:endParaRPr lang="uk-UA" sz="7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200" b="1" dirty="0" smtClean="0"/>
                        <a:t>4</a:t>
                      </a:r>
                      <a:endParaRPr lang="uk-UA" sz="72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188640"/>
            <a:ext cx="22833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Число-код</a:t>
            </a:r>
            <a:endParaRPr lang="ru-RU" sz="3600" b="1" i="1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251520" y="620688"/>
            <a:ext cx="4608512" cy="923910"/>
            <a:chOff x="395536" y="1268760"/>
            <a:chExt cx="4608512" cy="923910"/>
          </a:xfrm>
        </p:grpSpPr>
        <p:sp>
          <p:nvSpPr>
            <p:cNvPr id="4" name="Овал 3"/>
            <p:cNvSpPr/>
            <p:nvPr/>
          </p:nvSpPr>
          <p:spPr>
            <a:xfrm>
              <a:off x="395536" y="1268760"/>
              <a:ext cx="864096" cy="79208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3600" b="1" dirty="0" smtClean="0">
                  <a:solidFill>
                    <a:schemeClr val="tx1"/>
                  </a:solidFill>
                </a:rPr>
                <a:t>7</a:t>
              </a:r>
              <a:endParaRPr lang="uk-UA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71600" y="1484784"/>
              <a:ext cx="40324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4000" b="1" dirty="0" smtClean="0"/>
                <a:t>з однаковими</a:t>
              </a:r>
              <a:endParaRPr lang="uk-UA" sz="4000" b="1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012879" y="1484784"/>
            <a:ext cx="4015505" cy="1263045"/>
            <a:chOff x="3923928" y="1484784"/>
            <a:chExt cx="2844316" cy="1263045"/>
          </a:xfrm>
        </p:grpSpPr>
        <p:sp>
          <p:nvSpPr>
            <p:cNvPr id="6" name="Овал 5"/>
            <p:cNvSpPr/>
            <p:nvPr/>
          </p:nvSpPr>
          <p:spPr>
            <a:xfrm>
              <a:off x="3962932" y="1484784"/>
              <a:ext cx="609067" cy="79208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3600" b="1" dirty="0" smtClean="0">
                  <a:solidFill>
                    <a:schemeClr val="tx1"/>
                  </a:solidFill>
                </a:rPr>
                <a:t>6</a:t>
              </a:r>
              <a:endParaRPr lang="uk-UA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23928" y="1916832"/>
              <a:ext cx="28443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4800" b="1" dirty="0" smtClean="0"/>
                <a:t>з двох дробів</a:t>
              </a:r>
              <a:endParaRPr lang="uk-UA" sz="48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012160" y="404664"/>
            <a:ext cx="2880320" cy="1119029"/>
            <a:chOff x="6012160" y="1268760"/>
            <a:chExt cx="2880320" cy="1119029"/>
          </a:xfrm>
        </p:grpSpPr>
        <p:sp>
          <p:nvSpPr>
            <p:cNvPr id="8" name="Овал 7"/>
            <p:cNvSpPr/>
            <p:nvPr/>
          </p:nvSpPr>
          <p:spPr>
            <a:xfrm>
              <a:off x="6012160" y="1268760"/>
              <a:ext cx="936104" cy="86409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3600" b="1" dirty="0" smtClean="0">
                  <a:solidFill>
                    <a:schemeClr val="tx1"/>
                  </a:solidFill>
                </a:rPr>
                <a:t>5</a:t>
              </a:r>
              <a:endParaRPr lang="uk-UA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60232" y="1556792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4800" b="1" dirty="0" smtClean="0"/>
                <a:t>у якого</a:t>
              </a:r>
              <a:endParaRPr lang="uk-UA" sz="4800" b="1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971600" y="2492896"/>
            <a:ext cx="3312368" cy="1407061"/>
            <a:chOff x="1331640" y="2636912"/>
            <a:chExt cx="3312368" cy="1407061"/>
          </a:xfrm>
        </p:grpSpPr>
        <p:sp>
          <p:nvSpPr>
            <p:cNvPr id="10" name="Овал 9"/>
            <p:cNvSpPr/>
            <p:nvPr/>
          </p:nvSpPr>
          <p:spPr>
            <a:xfrm>
              <a:off x="1331640" y="2636912"/>
              <a:ext cx="792088" cy="79208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3600" b="1" dirty="0" smtClean="0">
                  <a:solidFill>
                    <a:schemeClr val="tx1"/>
                  </a:solidFill>
                </a:rPr>
                <a:t>4</a:t>
              </a:r>
              <a:endParaRPr lang="uk-UA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47664" y="3212976"/>
              <a:ext cx="3096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4800" b="1" dirty="0" smtClean="0"/>
                <a:t>більше той</a:t>
              </a:r>
              <a:endParaRPr lang="uk-UA" sz="4800" b="1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148064" y="2924944"/>
            <a:ext cx="3528392" cy="1119029"/>
            <a:chOff x="5148064" y="2564904"/>
            <a:chExt cx="3528392" cy="1119029"/>
          </a:xfrm>
        </p:grpSpPr>
        <p:sp>
          <p:nvSpPr>
            <p:cNvPr id="12" name="Овал 11"/>
            <p:cNvSpPr/>
            <p:nvPr/>
          </p:nvSpPr>
          <p:spPr>
            <a:xfrm>
              <a:off x="5148064" y="2564904"/>
              <a:ext cx="792088" cy="79208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3600" b="1" dirty="0" smtClean="0">
                  <a:solidFill>
                    <a:schemeClr val="tx1"/>
                  </a:solidFill>
                </a:rPr>
                <a:t>3</a:t>
              </a:r>
              <a:endParaRPr lang="uk-UA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52120" y="285293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4800" b="1" dirty="0" smtClean="0"/>
                <a:t>чисельник</a:t>
              </a:r>
              <a:endParaRPr lang="uk-UA" sz="4800" b="1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23529" y="4365104"/>
            <a:ext cx="4748027" cy="1929700"/>
            <a:chOff x="1021693" y="3573016"/>
            <a:chExt cx="3302976" cy="1929700"/>
          </a:xfrm>
        </p:grpSpPr>
        <p:sp>
          <p:nvSpPr>
            <p:cNvPr id="14" name="Овал 13"/>
            <p:cNvSpPr/>
            <p:nvPr/>
          </p:nvSpPr>
          <p:spPr>
            <a:xfrm>
              <a:off x="1021693" y="3573016"/>
              <a:ext cx="601110" cy="86409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3600" b="1" dirty="0" smtClean="0">
                  <a:solidFill>
                    <a:schemeClr val="tx1"/>
                  </a:solidFill>
                </a:rPr>
                <a:t>2</a:t>
              </a:r>
              <a:endParaRPr lang="uk-UA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72340" y="3933056"/>
              <a:ext cx="295232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4800" b="1" dirty="0" smtClean="0"/>
                <a:t>знаменниками</a:t>
              </a:r>
              <a:endParaRPr lang="uk-UA" sz="4800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580112" y="5085184"/>
            <a:ext cx="3314370" cy="1072140"/>
            <a:chOff x="5327246" y="3547897"/>
            <a:chExt cx="2774821" cy="1072140"/>
          </a:xfrm>
        </p:grpSpPr>
        <p:sp>
          <p:nvSpPr>
            <p:cNvPr id="16" name="Овал 15"/>
            <p:cNvSpPr/>
            <p:nvPr/>
          </p:nvSpPr>
          <p:spPr>
            <a:xfrm>
              <a:off x="5327246" y="3547897"/>
              <a:ext cx="783715" cy="88921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3600" b="1" dirty="0" smtClean="0">
                  <a:solidFill>
                    <a:schemeClr val="tx1"/>
                  </a:solidFill>
                </a:rPr>
                <a:t>1</a:t>
              </a:r>
              <a:endParaRPr lang="uk-UA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69819" y="3789040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4800" b="1" dirty="0" smtClean="0"/>
                <a:t>більший</a:t>
              </a:r>
              <a:endParaRPr lang="uk-UA" sz="4800" b="1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43608" y="5805264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/>
              <a:t>6724531</a:t>
            </a:r>
            <a:endParaRPr lang="uk-UA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1520" y="2420888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3,4</a:t>
            </a:r>
            <a:endParaRPr lang="uk-UA" sz="3600" b="1" dirty="0"/>
          </a:p>
        </p:txBody>
      </p:sp>
      <p:sp>
        <p:nvSpPr>
          <p:cNvPr id="3" name="Овал 2"/>
          <p:cNvSpPr/>
          <p:nvPr/>
        </p:nvSpPr>
        <p:spPr>
          <a:xfrm>
            <a:off x="2051720" y="1196752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16,81</a:t>
            </a:r>
            <a:endParaRPr lang="uk-UA" sz="3200" b="1" dirty="0"/>
          </a:p>
        </p:txBody>
      </p:sp>
      <p:sp>
        <p:nvSpPr>
          <p:cNvPr id="4" name="Овал 3"/>
          <p:cNvSpPr/>
          <p:nvPr/>
        </p:nvSpPr>
        <p:spPr>
          <a:xfrm>
            <a:off x="2051720" y="3717032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9912" y="2852936"/>
            <a:ext cx="216024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5-конечная звезда 5"/>
          <p:cNvSpPr/>
          <p:nvPr/>
        </p:nvSpPr>
        <p:spPr>
          <a:xfrm>
            <a:off x="6228184" y="1988840"/>
            <a:ext cx="2699792" cy="19442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8,95</a:t>
            </a:r>
            <a:endParaRPr lang="uk-UA" sz="3600" b="1" dirty="0"/>
          </a:p>
        </p:txBody>
      </p:sp>
      <p:cxnSp>
        <p:nvCxnSpPr>
          <p:cNvPr id="8" name="Прямая со стрелкой 7"/>
          <p:cNvCxnSpPr>
            <a:stCxn id="2" idx="7"/>
          </p:cNvCxnSpPr>
          <p:nvPr/>
        </p:nvCxnSpPr>
        <p:spPr>
          <a:xfrm flipV="1">
            <a:off x="1603699" y="2348880"/>
            <a:ext cx="520029" cy="304005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563888" y="2276872"/>
            <a:ext cx="648072" cy="576064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3"/>
          </p:cNvCxnSpPr>
          <p:nvPr/>
        </p:nvCxnSpPr>
        <p:spPr>
          <a:xfrm flipV="1">
            <a:off x="5940152" y="3212976"/>
            <a:ext cx="1152128" cy="36004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547664" y="3805014"/>
            <a:ext cx="576064" cy="344066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563888" y="3645024"/>
            <a:ext cx="720080" cy="504056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79912" y="184482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FF00"/>
                </a:solidFill>
              </a:rPr>
              <a:t>-4,36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7904" y="407707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FF00"/>
                </a:solidFill>
              </a:rPr>
              <a:t>-5,78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407707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FF00"/>
                </a:solidFill>
              </a:rPr>
              <a:t>+14,83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99592" y="0"/>
            <a:ext cx="71355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i="1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Математичний</a:t>
            </a:r>
            <a:r>
              <a:rPr lang="ru-RU" sz="4400" b="1" i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400" b="1" i="1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ланцюжок</a:t>
            </a:r>
            <a:endParaRPr lang="ru-RU" sz="4400" b="1" i="1" cap="none" spc="0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00760" y="185736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bg1"/>
                </a:solidFill>
              </a:rPr>
              <a:t>?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28728" y="164305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chemeClr val="bg1"/>
                </a:solidFill>
              </a:rPr>
              <a:t>?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1520" y="2420888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3,4</a:t>
            </a:r>
            <a:endParaRPr lang="uk-UA" sz="3600" b="1" dirty="0"/>
          </a:p>
        </p:txBody>
      </p:sp>
      <p:sp>
        <p:nvSpPr>
          <p:cNvPr id="3" name="Овал 2"/>
          <p:cNvSpPr/>
          <p:nvPr/>
        </p:nvSpPr>
        <p:spPr>
          <a:xfrm>
            <a:off x="2051720" y="1196752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16,81</a:t>
            </a:r>
            <a:endParaRPr lang="uk-UA" sz="3200" b="1" dirty="0"/>
          </a:p>
        </p:txBody>
      </p:sp>
      <p:sp>
        <p:nvSpPr>
          <p:cNvPr id="4" name="Овал 3"/>
          <p:cNvSpPr/>
          <p:nvPr/>
        </p:nvSpPr>
        <p:spPr>
          <a:xfrm>
            <a:off x="2051720" y="3717032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18,23</a:t>
            </a:r>
            <a:endParaRPr lang="uk-UA" sz="32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9912" y="2852936"/>
            <a:ext cx="216024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12,</a:t>
            </a:r>
            <a:r>
              <a:rPr lang="uk-UA" sz="3600" b="1" dirty="0" smtClean="0"/>
              <a:t>4</a:t>
            </a:r>
            <a:r>
              <a:rPr lang="en-US" sz="3600" b="1" dirty="0" smtClean="0"/>
              <a:t>5</a:t>
            </a:r>
            <a:endParaRPr lang="uk-UA" sz="3600" b="1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6228184" y="1988840"/>
            <a:ext cx="2699792" cy="19442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8,95</a:t>
            </a:r>
            <a:endParaRPr lang="uk-UA" sz="3600" b="1" dirty="0"/>
          </a:p>
        </p:txBody>
      </p:sp>
      <p:cxnSp>
        <p:nvCxnSpPr>
          <p:cNvPr id="8" name="Прямая со стрелкой 7"/>
          <p:cNvCxnSpPr>
            <a:stCxn id="2" idx="7"/>
          </p:cNvCxnSpPr>
          <p:nvPr/>
        </p:nvCxnSpPr>
        <p:spPr>
          <a:xfrm flipV="1">
            <a:off x="1603699" y="2348880"/>
            <a:ext cx="520029" cy="304005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563888" y="2276872"/>
            <a:ext cx="648072" cy="576064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3"/>
          </p:cNvCxnSpPr>
          <p:nvPr/>
        </p:nvCxnSpPr>
        <p:spPr>
          <a:xfrm flipV="1">
            <a:off x="5940152" y="3212976"/>
            <a:ext cx="1152128" cy="36004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547664" y="3805014"/>
            <a:ext cx="576064" cy="344066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563888" y="3645024"/>
            <a:ext cx="720080" cy="504056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79912" y="184482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FF00"/>
                </a:solidFill>
              </a:rPr>
              <a:t>-4,36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7904" y="407707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FF00"/>
                </a:solidFill>
              </a:rPr>
              <a:t>-5,78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407707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FF00"/>
                </a:solidFill>
              </a:rPr>
              <a:t>+14,83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99592" y="0"/>
            <a:ext cx="71355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i="1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Математичний</a:t>
            </a:r>
            <a:r>
              <a:rPr lang="ru-RU" sz="4400" b="1" i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400" b="1" i="1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ланцюжок</a:t>
            </a:r>
            <a:endParaRPr lang="ru-RU" sz="4400" b="1" i="1" cap="none" spc="0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9322" y="178592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FF00"/>
                </a:solidFill>
              </a:rPr>
              <a:t>-3,40</a:t>
            </a:r>
            <a:endParaRPr lang="uk-UA" sz="3600" b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910" y="164305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FF00"/>
                </a:solidFill>
              </a:rPr>
              <a:t>+13,41</a:t>
            </a:r>
            <a:endParaRPr lang="uk-UA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88640"/>
            <a:ext cx="65832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i="1" cap="none" spc="0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Етап</a:t>
            </a:r>
            <a:r>
              <a:rPr lang="ru-RU" sz="4400" b="1" i="1" cap="none" spc="0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«Альфа Центавра»</a:t>
            </a:r>
            <a:endParaRPr lang="ru-RU" sz="4400" b="1" i="1" cap="none" spc="0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852936"/>
            <a:ext cx="4104456" cy="375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7067" y="548680"/>
            <a:ext cx="760810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ПРОКСИМА</a:t>
            </a:r>
            <a:endParaRPr lang="ru-RU" sz="115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4059" y="4581128"/>
            <a:ext cx="675114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1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ЦЕНТАВРА</a:t>
            </a:r>
            <a:endParaRPr lang="ru-RU" sz="115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32656"/>
            <a:ext cx="828092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latin typeface="Monotype Corsiva" pitchFamily="66" charset="0"/>
              </a:rPr>
              <a:t>Девіз гри:</a:t>
            </a:r>
          </a:p>
          <a:p>
            <a:pPr indent="630238"/>
            <a:r>
              <a:rPr lang="uk-UA" sz="4400" b="1" dirty="0" smtClean="0">
                <a:latin typeface="Monotype Corsiva" pitchFamily="66" charset="0"/>
              </a:rPr>
              <a:t>Думати - колективно,</a:t>
            </a:r>
          </a:p>
          <a:p>
            <a:pPr indent="630238"/>
            <a:r>
              <a:rPr lang="uk-UA" sz="4400" b="1" dirty="0" smtClean="0">
                <a:latin typeface="Monotype Corsiva" pitchFamily="66" charset="0"/>
              </a:rPr>
              <a:t>Діяти - оперативно,</a:t>
            </a:r>
          </a:p>
          <a:p>
            <a:pPr indent="630238"/>
            <a:r>
              <a:rPr lang="uk-UA" sz="4400" b="1" dirty="0" smtClean="0">
                <a:latin typeface="Monotype Corsiva" pitchFamily="66" charset="0"/>
              </a:rPr>
              <a:t>Сперечатись – доказово.</a:t>
            </a:r>
          </a:p>
          <a:p>
            <a:pPr indent="630238"/>
            <a:r>
              <a:rPr lang="uk-UA" sz="4400" b="1" dirty="0" smtClean="0">
                <a:latin typeface="Monotype Corsiva" pitchFamily="66" charset="0"/>
              </a:rPr>
              <a:t>Це для всіх  </a:t>
            </a:r>
            <a:r>
              <a:rPr lang="uk-UA" sz="4400" b="1" dirty="0" err="1" smtClean="0">
                <a:latin typeface="Monotype Corsiva" pitchFamily="66" charset="0"/>
              </a:rPr>
              <a:t>обов</a:t>
            </a:r>
            <a:r>
              <a:rPr lang="en-US" sz="4400" b="1" dirty="0" smtClean="0">
                <a:latin typeface="Monotype Corsiva" pitchFamily="66" charset="0"/>
              </a:rPr>
              <a:t>’</a:t>
            </a:r>
            <a:r>
              <a:rPr lang="uk-UA" sz="4400" b="1" dirty="0" err="1" smtClean="0">
                <a:latin typeface="Monotype Corsiva" pitchFamily="66" charset="0"/>
              </a:rPr>
              <a:t>язково</a:t>
            </a:r>
            <a:r>
              <a:rPr lang="uk-UA" sz="4400" b="1" dirty="0" smtClean="0">
                <a:latin typeface="Monotype Corsiva" pitchFamily="66" charset="0"/>
              </a:rPr>
              <a:t>!</a:t>
            </a:r>
          </a:p>
          <a:p>
            <a:pPr indent="630238">
              <a:tabLst>
                <a:tab pos="2159000" algn="l"/>
              </a:tabLst>
            </a:pPr>
            <a:r>
              <a:rPr lang="uk-UA" sz="4400" b="1" dirty="0" smtClean="0">
                <a:latin typeface="Monotype Corsiva" pitchFamily="66" charset="0"/>
              </a:rPr>
              <a:t>	Якщо отримаєте поразку</a:t>
            </a:r>
          </a:p>
          <a:p>
            <a:pPr indent="630238">
              <a:tabLst>
                <a:tab pos="2159000" algn="l"/>
              </a:tabLst>
            </a:pPr>
            <a:r>
              <a:rPr lang="uk-UA" sz="4400" b="1" dirty="0" smtClean="0">
                <a:latin typeface="Monotype Corsiva" pitchFamily="66" charset="0"/>
              </a:rPr>
              <a:t>	Не лийте гірких сліз </a:t>
            </a:r>
          </a:p>
          <a:p>
            <a:pPr indent="630238">
              <a:tabLst>
                <a:tab pos="2159000" algn="l"/>
              </a:tabLst>
            </a:pPr>
            <a:r>
              <a:rPr lang="uk-UA" sz="4400" b="1" dirty="0" smtClean="0">
                <a:latin typeface="Monotype Corsiva" pitchFamily="66" charset="0"/>
              </a:rPr>
              <a:t>	А якщо переможете – </a:t>
            </a:r>
          </a:p>
          <a:p>
            <a:pPr indent="630238">
              <a:tabLst>
                <a:tab pos="2159000" algn="l"/>
              </a:tabLst>
            </a:pPr>
            <a:r>
              <a:rPr lang="uk-UA" sz="4400" b="1" dirty="0" smtClean="0">
                <a:latin typeface="Monotype Corsiva" pitchFamily="66" charset="0"/>
              </a:rPr>
              <a:t>	Не задирайте ніс!</a:t>
            </a:r>
          </a:p>
          <a:p>
            <a:endParaRPr lang="uk-UA" sz="4400" b="1" dirty="0" smtClean="0">
              <a:latin typeface="Monotype Corsiva" pitchFamily="66" charset="0"/>
            </a:endParaRPr>
          </a:p>
          <a:p>
            <a:endParaRPr lang="uk-UA" sz="4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052736"/>
            <a:ext cx="741682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i="1" dirty="0" smtClean="0">
                <a:solidFill>
                  <a:srgbClr val="FFFF00"/>
                </a:solidFill>
              </a:rPr>
              <a:t>Домашнє завдання.  Повторити п. 30-33. Виконати завдання №5 в тестовій формі (парні) стор. 267. Підготуватися до контрольної роботи</a:t>
            </a:r>
            <a:endParaRPr lang="uk-UA" sz="4000" b="1" dirty="0" smtClean="0">
              <a:solidFill>
                <a:srgbClr val="FFFF00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509120"/>
            <a:ext cx="84254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 </a:t>
            </a:r>
            <a:r>
              <a:rPr lang="ru-RU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нових</a:t>
            </a:r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зорельотів</a:t>
            </a:r>
            <a:endParaRPr lang="uk-UA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55576" y="548680"/>
            <a:ext cx="820891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Політ</a:t>
            </a:r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до </a:t>
            </a:r>
            <a:r>
              <a:rPr lang="ru-RU" sz="72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сузір</a:t>
            </a:r>
            <a:r>
              <a:rPr lang="en-US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’</a:t>
            </a:r>
            <a:r>
              <a:rPr lang="uk-UA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я</a:t>
            </a:r>
          </a:p>
          <a:p>
            <a:pPr algn="ctr"/>
            <a:r>
              <a:rPr lang="uk-UA" sz="72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“Альфа</a:t>
            </a:r>
            <a:r>
              <a:rPr lang="uk-UA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uk-UA" sz="72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Центавра”</a:t>
            </a:r>
            <a:endParaRPr lang="ru-RU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NASA-Zvuki-Kosmosa-Zemlya-ochen_-krasivaya-muzy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2440" y="3326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47384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Екіпаж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космічного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корабля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941168"/>
            <a:ext cx="475803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Хрестики</a:t>
            </a:r>
            <a:endParaRPr lang="ru-RU" sz="8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916832"/>
            <a:ext cx="115252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47384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Екіпаж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космічного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корабля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5157192"/>
            <a:ext cx="38366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Нулики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068960"/>
            <a:ext cx="118962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628800"/>
          <a:ext cx="8496945" cy="4968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1493424">
                <a:tc>
                  <a:txBody>
                    <a:bodyPr/>
                    <a:lstStyle/>
                    <a:p>
                      <a:pPr algn="ctr"/>
                      <a:r>
                        <a:rPr lang="uk-UA" sz="3600" b="1" i="1" dirty="0" err="1" smtClean="0">
                          <a:solidFill>
                            <a:srgbClr val="FFFF00"/>
                          </a:solidFill>
                        </a:rPr>
                        <a:t>Задачі-</a:t>
                      </a:r>
                      <a:r>
                        <a:rPr lang="uk-UA" sz="3600" b="1" i="1" dirty="0" smtClean="0">
                          <a:solidFill>
                            <a:srgbClr val="FFFF00"/>
                          </a:solidFill>
                        </a:rPr>
                        <a:t> жарти</a:t>
                      </a:r>
                      <a:endParaRPr lang="uk-UA" sz="3600" b="1" i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i="1" spc="0" dirty="0" smtClean="0">
                          <a:solidFill>
                            <a:srgbClr val="FFFF00"/>
                          </a:solidFill>
                        </a:rPr>
                        <a:t>Магічний квадрат</a:t>
                      </a:r>
                      <a:endParaRPr lang="uk-UA" sz="3600" i="1" spc="0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i="1" dirty="0" smtClean="0">
                          <a:solidFill>
                            <a:srgbClr val="FFFF00"/>
                          </a:solidFill>
                        </a:rPr>
                        <a:t>Математичний ланцюжок</a:t>
                      </a:r>
                      <a:endParaRPr lang="uk-UA" sz="2800" i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</a:tr>
              <a:tr h="1493424">
                <a:tc>
                  <a:txBody>
                    <a:bodyPr/>
                    <a:lstStyle/>
                    <a:p>
                      <a:pPr algn="ctr"/>
                      <a:r>
                        <a:rPr lang="uk-UA" sz="3600" b="1" i="1" dirty="0" smtClean="0"/>
                        <a:t>Естафета</a:t>
                      </a:r>
                      <a:endParaRPr lang="uk-UA" sz="36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i="1" dirty="0" smtClean="0"/>
                        <a:t>Етап</a:t>
                      </a:r>
                      <a:r>
                        <a:rPr lang="uk-UA" sz="3600" b="1" i="1" baseline="0" dirty="0" smtClean="0"/>
                        <a:t> </a:t>
                      </a:r>
                      <a:r>
                        <a:rPr lang="uk-UA" sz="3600" b="1" i="1" baseline="0" dirty="0" err="1" smtClean="0"/>
                        <a:t>“Альфа</a:t>
                      </a:r>
                      <a:r>
                        <a:rPr lang="uk-UA" sz="3600" b="1" i="1" baseline="0" dirty="0" smtClean="0"/>
                        <a:t> </a:t>
                      </a:r>
                      <a:r>
                        <a:rPr lang="uk-UA" sz="3600" b="1" i="1" baseline="0" dirty="0" err="1" smtClean="0"/>
                        <a:t>Центавра”</a:t>
                      </a:r>
                      <a:endParaRPr lang="uk-UA" sz="36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i="1" dirty="0" smtClean="0"/>
                        <a:t>Етап</a:t>
                      </a:r>
                      <a:r>
                        <a:rPr lang="uk-UA" sz="3600" b="1" i="1" baseline="0" dirty="0" smtClean="0"/>
                        <a:t> </a:t>
                      </a:r>
                      <a:r>
                        <a:rPr lang="uk-UA" sz="3600" b="1" i="1" baseline="0" dirty="0" err="1" smtClean="0"/>
                        <a:t>“Старт</a:t>
                      </a:r>
                      <a:r>
                        <a:rPr lang="uk-UA" sz="3600" b="1" i="1" baseline="0" dirty="0" smtClean="0"/>
                        <a:t>"</a:t>
                      </a:r>
                      <a:endParaRPr lang="uk-UA" sz="3600" b="1" i="1" dirty="0"/>
                    </a:p>
                  </a:txBody>
                  <a:tcPr anchor="ctr"/>
                </a:tc>
              </a:tr>
              <a:tr h="1493424">
                <a:tc>
                  <a:txBody>
                    <a:bodyPr/>
                    <a:lstStyle/>
                    <a:p>
                      <a:pPr algn="ctr"/>
                      <a:r>
                        <a:rPr lang="uk-UA" sz="3600" b="1" i="1" dirty="0" smtClean="0">
                          <a:solidFill>
                            <a:srgbClr val="002060"/>
                          </a:solidFill>
                        </a:rPr>
                        <a:t>Карта огляду Галактики</a:t>
                      </a:r>
                      <a:endParaRPr lang="uk-UA" sz="3600" b="1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i="1" dirty="0" smtClean="0">
                          <a:solidFill>
                            <a:srgbClr val="002060"/>
                          </a:solidFill>
                        </a:rPr>
                        <a:t>Число-код</a:t>
                      </a:r>
                      <a:endParaRPr lang="uk-UA" sz="3600" b="1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i="1" dirty="0" smtClean="0">
                          <a:solidFill>
                            <a:srgbClr val="002060"/>
                          </a:solidFill>
                        </a:rPr>
                        <a:t>Бортовий журнал</a:t>
                      </a:r>
                      <a:endParaRPr lang="uk-UA" sz="3600" b="1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0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cap="none" spc="0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Поле </a:t>
            </a:r>
            <a:r>
              <a:rPr lang="ru-RU" sz="4800" b="1" i="1" cap="none" spc="0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гри</a:t>
            </a:r>
            <a:endParaRPr lang="ru-RU" sz="4800" b="1" i="1" cap="none" spc="0" dirty="0" smtClean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4800" b="1" i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«</a:t>
            </a:r>
            <a:r>
              <a:rPr lang="ru-RU" sz="4800" b="1" i="1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Космічна</a:t>
            </a:r>
            <a:r>
              <a:rPr lang="ru-RU" sz="4800" b="1" i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карта»</a:t>
            </a:r>
            <a:endParaRPr lang="ru-RU" sz="4800" b="1" i="1" cap="none" spc="0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0"/>
            <a:ext cx="688778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Бортовий</a:t>
            </a:r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 журнал 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124744"/>
            <a:ext cx="8208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uk-UA" sz="3600" b="1" dirty="0" smtClean="0">
                <a:solidFill>
                  <a:srgbClr val="000000"/>
                </a:solidFill>
              </a:rPr>
              <a:t>5,09           </a:t>
            </a:r>
            <a:r>
              <a:rPr lang="uk-UA" sz="3600" b="1" dirty="0" smtClean="0">
                <a:solidFill>
                  <a:srgbClr val="FFFF00"/>
                </a:solidFill>
              </a:rPr>
              <a:t>                             В</a:t>
            </a:r>
          </a:p>
          <a:p>
            <a:pPr marL="742950" indent="-742950">
              <a:buAutoNum type="arabicPeriod" startAt="3"/>
            </a:pPr>
            <a:r>
              <a:rPr lang="uk-UA" sz="3600" b="1" dirty="0" smtClean="0">
                <a:solidFill>
                  <a:srgbClr val="000000"/>
                </a:solidFill>
              </a:rPr>
              <a:t>4,6</a:t>
            </a:r>
            <a:r>
              <a:rPr lang="en-US" sz="3600" b="1" dirty="0" smtClean="0">
                <a:solidFill>
                  <a:srgbClr val="000000"/>
                </a:solidFill>
              </a:rPr>
              <a:t> &gt; </a:t>
            </a:r>
            <a:r>
              <a:rPr lang="uk-UA" sz="3600" b="1" dirty="0" smtClean="0">
                <a:solidFill>
                  <a:srgbClr val="000000"/>
                </a:solidFill>
              </a:rPr>
              <a:t>4,073                            </a:t>
            </a:r>
            <a:r>
              <a:rPr lang="uk-UA" sz="3600" b="1" dirty="0" smtClean="0">
                <a:solidFill>
                  <a:srgbClr val="FFFF00"/>
                </a:solidFill>
              </a:rPr>
              <a:t>Б</a:t>
            </a:r>
          </a:p>
          <a:p>
            <a:pPr marL="742950" indent="-742950">
              <a:buAutoNum type="arabicPeriod" startAt="5"/>
            </a:pPr>
            <a:r>
              <a:rPr lang="uk-UA" sz="3600" b="1" dirty="0" smtClean="0">
                <a:solidFill>
                  <a:srgbClr val="000000"/>
                </a:solidFill>
              </a:rPr>
              <a:t>19,3   </a:t>
            </a:r>
            <a:r>
              <a:rPr lang="uk-UA" sz="3600" b="1" dirty="0" smtClean="0">
                <a:solidFill>
                  <a:srgbClr val="FFFF00"/>
                </a:solidFill>
              </a:rPr>
              <a:t>                                     В</a:t>
            </a:r>
          </a:p>
          <a:p>
            <a:pPr marL="742950" indent="-742950">
              <a:buAutoNum type="arabicPeriod" startAt="7"/>
            </a:pPr>
            <a:r>
              <a:rPr lang="uk-UA" sz="3600" b="1" dirty="0" smtClean="0">
                <a:solidFill>
                  <a:srgbClr val="000000"/>
                </a:solidFill>
              </a:rPr>
              <a:t>0,04 + 0,007 = 0,047            А</a:t>
            </a:r>
          </a:p>
          <a:p>
            <a:pPr marL="742950" indent="-742950">
              <a:buAutoNum type="arabicPeriod" startAt="9"/>
            </a:pPr>
            <a:r>
              <a:rPr lang="uk-UA" sz="3600" b="1" dirty="0" smtClean="0">
                <a:solidFill>
                  <a:srgbClr val="000000"/>
                </a:solidFill>
              </a:rPr>
              <a:t>2,99 </a:t>
            </a:r>
            <a:r>
              <a:rPr lang="uk-UA" sz="3600" b="1" dirty="0" smtClean="0">
                <a:solidFill>
                  <a:srgbClr val="FFFF00"/>
                </a:solidFill>
              </a:rPr>
              <a:t>                                        Б</a:t>
            </a:r>
          </a:p>
          <a:p>
            <a:pPr marL="742950" indent="-742950">
              <a:buAutoNum type="arabicPeriod" startAt="11"/>
            </a:pPr>
            <a:r>
              <a:rPr lang="uk-UA" sz="3600" b="1" dirty="0" smtClean="0">
                <a:solidFill>
                  <a:srgbClr val="FFFF00"/>
                </a:solidFill>
              </a:rPr>
              <a:t>12,8 – (Х + 4,723) = 1,05;</a:t>
            </a:r>
          </a:p>
          <a:p>
            <a:pPr marL="742950" indent="-742950"/>
            <a:r>
              <a:rPr lang="uk-UA" sz="3600" b="1" dirty="0" smtClean="0">
                <a:solidFill>
                  <a:srgbClr val="FFFF00"/>
                </a:solidFill>
              </a:rPr>
              <a:t>        Х + 4,723 = 12,8 – 1,05;</a:t>
            </a:r>
          </a:p>
          <a:p>
            <a:pPr marL="742950" indent="-742950"/>
            <a:r>
              <a:rPr lang="uk-UA" sz="3600" b="1" dirty="0" smtClean="0">
                <a:solidFill>
                  <a:srgbClr val="FFFF00"/>
                </a:solidFill>
              </a:rPr>
              <a:t>        Х + 4,723 = 11,75;</a:t>
            </a:r>
          </a:p>
          <a:p>
            <a:pPr marL="742950" indent="-742950"/>
            <a:r>
              <a:rPr lang="uk-UA" sz="3600" b="1" dirty="0" smtClean="0">
                <a:solidFill>
                  <a:srgbClr val="FFFF00"/>
                </a:solidFill>
              </a:rPr>
              <a:t>        Х = 11,75 – 4,723;</a:t>
            </a:r>
          </a:p>
          <a:p>
            <a:pPr marL="742950" indent="-742950"/>
            <a:r>
              <a:rPr lang="uk-UA" sz="3600" b="1" dirty="0" smtClean="0">
                <a:solidFill>
                  <a:srgbClr val="FFFF00"/>
                </a:solidFill>
              </a:rPr>
              <a:t>        Х = 7,027.                               Г</a:t>
            </a:r>
          </a:p>
          <a:p>
            <a:pPr marL="742950" indent="-742950"/>
            <a:r>
              <a:rPr lang="uk-UA" sz="3600" dirty="0" smtClean="0">
                <a:solidFill>
                  <a:srgbClr val="FFFF00"/>
                </a:solidFill>
              </a:rPr>
              <a:t>          </a:t>
            </a:r>
            <a:endParaRPr lang="uk-UA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1. У сім</a:t>
            </a:r>
            <a:r>
              <a:rPr lang="en-US" sz="2800" b="1" dirty="0" smtClean="0"/>
              <a:t>’</a:t>
            </a:r>
            <a:r>
              <a:rPr lang="uk-UA" sz="2800" b="1" dirty="0" smtClean="0"/>
              <a:t>ї 5 синів. Кожен має одну сестру. Скільки всього дітей у сім</a:t>
            </a:r>
            <a:r>
              <a:rPr lang="en-US" sz="2800" b="1" dirty="0" smtClean="0"/>
              <a:t>’</a:t>
            </a:r>
            <a:r>
              <a:rPr lang="uk-UA" sz="2800" b="1" dirty="0" smtClean="0"/>
              <a:t>ї? </a:t>
            </a:r>
            <a:endParaRPr lang="uk-UA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0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Задачі-жарти</a:t>
            </a:r>
            <a:endParaRPr lang="ru-RU" sz="3600" b="1" i="1" cap="none" spc="0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628800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2. Скільки буде десятків, якщо 2 десятки помножити на 3 десятки? </a:t>
            </a:r>
            <a:endParaRPr lang="uk-UA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564904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3</a:t>
            </a:r>
            <a:r>
              <a:rPr lang="uk-UA" sz="2800" b="1" dirty="0" smtClean="0"/>
              <a:t>. Скільки тупих кутів у квадраті? </a:t>
            </a:r>
            <a:endParaRPr lang="uk-UA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140968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4. Якщо один півень </a:t>
            </a:r>
            <a:r>
              <a:rPr lang="uk-UA" sz="2800" b="1" dirty="0" err="1" smtClean="0"/>
              <a:t>закукарікає</a:t>
            </a:r>
            <a:r>
              <a:rPr lang="uk-UA" sz="2800" b="1" dirty="0" smtClean="0"/>
              <a:t> вранці, одна людина прокинеться. Скільки повинно </a:t>
            </a:r>
            <a:r>
              <a:rPr lang="uk-UA" sz="2800" b="1" dirty="0" err="1" smtClean="0"/>
              <a:t>закукарікати</a:t>
            </a:r>
            <a:r>
              <a:rPr lang="uk-UA" sz="2800" b="1" dirty="0" smtClean="0"/>
              <a:t> півнів, щоб прокинулось 4 людей?  </a:t>
            </a:r>
            <a:endParaRPr lang="uk-UA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4581128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5</a:t>
            </a:r>
            <a:r>
              <a:rPr lang="uk-UA" sz="2800" b="1" dirty="0" smtClean="0"/>
              <a:t>. Який знак слід поставити між числами 4 і 5, щоб дістати число, більше за 4 і менше від 5?  </a:t>
            </a:r>
            <a:endParaRPr lang="uk-UA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5661248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6. Вітрина, актриса, тритон. Яке число об</a:t>
            </a:r>
            <a:r>
              <a:rPr lang="en-US" sz="2800" b="1" dirty="0" smtClean="0"/>
              <a:t>’</a:t>
            </a:r>
            <a:r>
              <a:rPr lang="ru-RU" sz="2800" b="1" dirty="0" err="1" smtClean="0"/>
              <a:t>єднує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ці</a:t>
            </a:r>
            <a:r>
              <a:rPr lang="ru-RU" sz="2800" b="1" dirty="0" smtClean="0"/>
              <a:t>  слова?</a:t>
            </a:r>
            <a:r>
              <a:rPr lang="uk-UA" sz="2800" b="1" dirty="0" smtClean="0"/>
              <a:t>  </a:t>
            </a:r>
            <a:endParaRPr lang="uk-U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3341" y="260648"/>
            <a:ext cx="43973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i="1" dirty="0" err="1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Етап</a:t>
            </a:r>
            <a:r>
              <a:rPr lang="ru-RU" sz="4800" b="1" i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«Старт»</a:t>
            </a:r>
            <a:endParaRPr lang="ru-RU" sz="4800" b="1" i="1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85720" y="2714620"/>
            <a:ext cx="8568952" cy="3960440"/>
            <a:chOff x="395536" y="1772816"/>
            <a:chExt cx="8568952" cy="172819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419872" y="1772816"/>
              <a:ext cx="2160240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3600" b="1" dirty="0" smtClean="0"/>
                <a:t>Фініш</a:t>
              </a:r>
              <a:endParaRPr lang="uk-UA" sz="3600" b="1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004048" y="2204864"/>
              <a:ext cx="1800200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uk-UA" sz="3600" b="1" dirty="0" smtClean="0"/>
                <a:t>3</a:t>
              </a:r>
              <a:endParaRPr lang="uk-UA" sz="3600" b="1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084168" y="2636912"/>
              <a:ext cx="1800200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uk-UA" sz="3600" b="1" dirty="0" smtClean="0"/>
                <a:t>2</a:t>
              </a:r>
              <a:endParaRPr lang="uk-UA" sz="3600" b="1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164288" y="3068960"/>
              <a:ext cx="1800200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uk-UA" sz="3600" b="1" dirty="0" smtClean="0"/>
                <a:t>1</a:t>
              </a:r>
              <a:endParaRPr lang="uk-UA" sz="3600" b="1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195736" y="2204864"/>
              <a:ext cx="1800200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3600" b="1" dirty="0" smtClean="0"/>
                <a:t>3</a:t>
              </a:r>
              <a:endParaRPr lang="uk-UA" sz="3600" b="1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331640" y="2652623"/>
              <a:ext cx="1800200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3600" b="1" dirty="0" smtClean="0"/>
                <a:t>2</a:t>
              </a:r>
              <a:endParaRPr lang="uk-UA" sz="3600" b="1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95536" y="3068960"/>
              <a:ext cx="1800200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3600" b="1" dirty="0" smtClean="0"/>
                <a:t>1</a:t>
              </a:r>
              <a:endParaRPr lang="uk-UA" sz="3600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57422" y="4929198"/>
            <a:ext cx="4214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        </a:t>
            </a:r>
            <a:r>
              <a:rPr lang="uk-UA" sz="5400" b="1" dirty="0" smtClean="0">
                <a:solidFill>
                  <a:srgbClr val="FFFF00"/>
                </a:solidFill>
              </a:rPr>
              <a:t>Старт</a:t>
            </a:r>
            <a:endParaRPr lang="en-US" sz="5400" b="1" dirty="0" smtClean="0">
              <a:solidFill>
                <a:srgbClr val="FFFF00"/>
              </a:solidFill>
            </a:endParaRPr>
          </a:p>
          <a:p>
            <a:r>
              <a:rPr lang="en-US" sz="5400" b="1" dirty="0" smtClean="0">
                <a:solidFill>
                  <a:srgbClr val="000000"/>
                </a:solidFill>
              </a:rPr>
              <a:t>3x+43,7=52,7</a:t>
            </a:r>
            <a:endParaRPr lang="uk-UA" sz="5400" b="1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00892" y="6000768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3x=52,7-43,7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0034" y="6000768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3x=52,7-43,7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857356" y="500063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3x=9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72198" y="4929198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3x=9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714612" y="392906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X=3</a:t>
            </a:r>
            <a:endParaRPr lang="ru-RU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143504" y="392906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X=3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</TotalTime>
  <Words>402</Words>
  <Application>Microsoft Office PowerPoint</Application>
  <PresentationFormat>Экран (4:3)</PresentationFormat>
  <Paragraphs>135</Paragraphs>
  <Slides>21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43</cp:revision>
  <dcterms:created xsi:type="dcterms:W3CDTF">2014-02-17T22:48:44Z</dcterms:created>
  <dcterms:modified xsi:type="dcterms:W3CDTF">2014-02-20T00:28:28Z</dcterms:modified>
</cp:coreProperties>
</file>